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7559675" cy="106918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580703b42_0_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580703b42_0_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80703b42_0_9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580703b42_0_9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Relationship Id="rId4" Type="http://schemas.openxmlformats.org/officeDocument/2006/relationships/hyperlink" Target="https://cran.r-project.org/package=FuzzyR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812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-46440" y="26280"/>
            <a:ext cx="12191760" cy="6857640"/>
          </a:xfrm>
          <a:prstGeom prst="rect">
            <a:avLst/>
          </a:prstGeom>
          <a:gradFill>
            <a:gsLst>
              <a:gs pos="0">
                <a:srgbClr val="000000">
                  <a:alpha val="96862"/>
                </a:srgbClr>
              </a:gs>
              <a:gs pos="55000">
                <a:srgbClr val="000000">
                  <a:alpha val="63921"/>
                </a:srgbClr>
              </a:gs>
              <a:gs pos="100000">
                <a:srgbClr val="000000">
                  <a:alpha val="49803"/>
                </a:srgbClr>
              </a:gs>
            </a:gsLst>
            <a:lin ang="5400000" scaled="0"/>
          </a:gra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/>
          <p:nvPr/>
        </p:nvSpPr>
        <p:spPr>
          <a:xfrm>
            <a:off x="1799640" y="2032200"/>
            <a:ext cx="8592120" cy="226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44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/>
          <p:nvPr/>
        </p:nvSpPr>
        <p:spPr>
          <a:xfrm>
            <a:off x="629175" y="1830225"/>
            <a:ext cx="111678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Estudo Prático para um Sistema de Previsão Autônoma de Chuva de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Curto Período (Um Dia) Baseado em Lógica Fuzzy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>
            <a:off x="1046892" y="192905"/>
            <a:ext cx="10332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Yuri Vasconcelos de Almeida Sá - UNESP - yuri.sa@unesp.br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0" y="3822225"/>
            <a:ext cx="5395200" cy="30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" y="3824826"/>
            <a:ext cx="2295750" cy="303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750" y="3822225"/>
            <a:ext cx="3030475" cy="3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/>
          <p:nvPr/>
        </p:nvSpPr>
        <p:spPr>
          <a:xfrm>
            <a:off x="8242200" y="1935360"/>
            <a:ext cx="379476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binário em Fuzzy (ou chove ou não no dia seguinte)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Deslocamento de 1 linha na coluna de soma de precipitação (coloca o resultado do dia seguinte na linha atual)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Ifelse( &gt; 0) e factor() para criar a coluna categórica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8242200" y="373680"/>
            <a:ext cx="366084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VARIÁVEL CATEGORICA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0" y="279000"/>
            <a:ext cx="8180280" cy="3149640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21" name="Google Shape;221;p36"/>
          <p:cNvSpPr/>
          <p:nvPr/>
        </p:nvSpPr>
        <p:spPr>
          <a:xfrm>
            <a:off x="5635800" y="3077280"/>
            <a:ext cx="1819800" cy="201960"/>
          </a:xfrm>
          <a:prstGeom prst="rect">
            <a:avLst/>
          </a:pr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/>
          <p:nvPr/>
        </p:nvSpPr>
        <p:spPr>
          <a:xfrm>
            <a:off x="527400" y="3226680"/>
            <a:ext cx="1951560" cy="201960"/>
          </a:xfrm>
          <a:prstGeom prst="rect">
            <a:avLst/>
          </a:pr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440" y="4663080"/>
            <a:ext cx="6720840" cy="42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>
            <a:off x="8242200" y="1935360"/>
            <a:ext cx="3794760" cy="435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binário em Fuzzy (ou chove ou não no dia seguinte)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 DOIS modelos baseados no histórico, um com resultado 0 (não-chuva) e outro com resultado 1 (chuva) separados pela variável categórica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Gradua as possibilidades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Retorna resultado de CADA modelo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8242200" y="373680"/>
            <a:ext cx="366084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MODELO 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FUZZY (GERAL)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604640" cy="6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>
            <a:off x="8242200" y="3166200"/>
            <a:ext cx="3794760" cy="313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os valores da função BoxPlot (Quartis e outliers)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Basta escolher as variáveis de cada dataset ele cria as MFs automaticamente (por enquanto somente 5MFs 3 níveis)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8242200" y="373680"/>
            <a:ext cx="36608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FUNÇÕES DE PERTINENCIA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8322120" y="23126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320" y="1717920"/>
            <a:ext cx="4640760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4">
            <a:alphaModFix/>
          </a:blip>
          <a:srcRect b="52705" l="0" r="50863" t="0"/>
          <a:stretch/>
        </p:blipFill>
        <p:spPr>
          <a:xfrm>
            <a:off x="2653200" y="4805640"/>
            <a:ext cx="2859840" cy="171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8"/>
          <p:cNvCxnSpPr/>
          <p:nvPr/>
        </p:nvCxnSpPr>
        <p:spPr>
          <a:xfrm>
            <a:off x="3938760" y="3827880"/>
            <a:ext cx="360" cy="30301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45" name="Google Shape;245;p38"/>
          <p:cNvCxnSpPr/>
          <p:nvPr/>
        </p:nvCxnSpPr>
        <p:spPr>
          <a:xfrm>
            <a:off x="4240800" y="389232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46" name="Google Shape;246;p38"/>
          <p:cNvCxnSpPr/>
          <p:nvPr/>
        </p:nvCxnSpPr>
        <p:spPr>
          <a:xfrm>
            <a:off x="4504320" y="386604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47" name="Google Shape;247;p38"/>
          <p:cNvCxnSpPr/>
          <p:nvPr/>
        </p:nvCxnSpPr>
        <p:spPr>
          <a:xfrm>
            <a:off x="5330880" y="3725280"/>
            <a:ext cx="360" cy="31327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48" name="Google Shape;248;p38"/>
          <p:cNvCxnSpPr/>
          <p:nvPr/>
        </p:nvCxnSpPr>
        <p:spPr>
          <a:xfrm>
            <a:off x="3115080" y="3699000"/>
            <a:ext cx="360" cy="31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249" name="Google Shape;249;p38"/>
          <p:cNvPicPr preferRelativeResize="0"/>
          <p:nvPr/>
        </p:nvPicPr>
        <p:blipFill rotWithShape="1">
          <a:blip r:embed="rId4">
            <a:alphaModFix/>
          </a:blip>
          <a:srcRect b="52705" l="52512" r="0" t="0"/>
          <a:stretch/>
        </p:blipFill>
        <p:spPr>
          <a:xfrm>
            <a:off x="3046680" y="96840"/>
            <a:ext cx="2764800" cy="169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8"/>
          <p:cNvCxnSpPr/>
          <p:nvPr/>
        </p:nvCxnSpPr>
        <p:spPr>
          <a:xfrm>
            <a:off x="4252320" y="-8280"/>
            <a:ext cx="360" cy="30297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51" name="Google Shape;251;p38"/>
          <p:cNvCxnSpPr/>
          <p:nvPr/>
        </p:nvCxnSpPr>
        <p:spPr>
          <a:xfrm>
            <a:off x="4568760" y="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52" name="Google Shape;252;p38"/>
          <p:cNvCxnSpPr/>
          <p:nvPr/>
        </p:nvCxnSpPr>
        <p:spPr>
          <a:xfrm>
            <a:off x="4841280" y="3348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53" name="Google Shape;253;p38"/>
          <p:cNvCxnSpPr/>
          <p:nvPr/>
        </p:nvCxnSpPr>
        <p:spPr>
          <a:xfrm>
            <a:off x="5588640" y="-8280"/>
            <a:ext cx="360" cy="27338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54" name="Google Shape;254;p38"/>
          <p:cNvCxnSpPr/>
          <p:nvPr/>
        </p:nvCxnSpPr>
        <p:spPr>
          <a:xfrm>
            <a:off x="3364200" y="-403920"/>
            <a:ext cx="360" cy="31586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255" name="Google Shape;255;p38"/>
          <p:cNvSpPr/>
          <p:nvPr/>
        </p:nvSpPr>
        <p:spPr>
          <a:xfrm>
            <a:off x="6630840" y="4376880"/>
            <a:ext cx="749880" cy="2250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/>
          <p:nvPr/>
        </p:nvSpPr>
        <p:spPr>
          <a:xfrm>
            <a:off x="6630840" y="4805640"/>
            <a:ext cx="384840" cy="2250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/>
          <p:nvPr/>
        </p:nvSpPr>
        <p:spPr>
          <a:xfrm>
            <a:off x="7016400" y="4805640"/>
            <a:ext cx="364680" cy="225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/>
          <p:nvPr/>
        </p:nvSpPr>
        <p:spPr>
          <a:xfrm>
            <a:off x="6630840" y="5234400"/>
            <a:ext cx="384840" cy="22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/>
          <p:nvPr/>
        </p:nvSpPr>
        <p:spPr>
          <a:xfrm>
            <a:off x="7016400" y="5234400"/>
            <a:ext cx="364680" cy="225000"/>
          </a:xfrm>
          <a:prstGeom prst="rect">
            <a:avLst/>
          </a:prstGeom>
          <a:solidFill>
            <a:srgbClr val="20D5E8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/>
          <p:nvPr/>
        </p:nvSpPr>
        <p:spPr>
          <a:xfrm>
            <a:off x="7329960" y="4304880"/>
            <a:ext cx="560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7351920" y="4733640"/>
            <a:ext cx="7830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Médio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7350120" y="5177520"/>
            <a:ext cx="681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8242200" y="3166200"/>
            <a:ext cx="37947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Ilustrações da </a:t>
            </a:r>
            <a:r>
              <a:rPr lang="pt-BR" sz="2000"/>
              <a:t>pertinência</a:t>
            </a:r>
            <a:r>
              <a:rPr lang="pt-BR" sz="2000"/>
              <a:t> de conjuntos fuzzy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8242200" y="373680"/>
            <a:ext cx="36609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FUNÇÕES DE PERTINENCIA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8322120" y="2312640"/>
            <a:ext cx="1606200" cy="966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52705" l="52512" r="0" t="0"/>
          <a:stretch/>
        </p:blipFill>
        <p:spPr>
          <a:xfrm>
            <a:off x="438521" y="3045733"/>
            <a:ext cx="5011175" cy="307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/>
          <p:nvPr/>
        </p:nvSpPr>
        <p:spPr>
          <a:xfrm>
            <a:off x="6630840" y="4376880"/>
            <a:ext cx="750000" cy="2250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6630840" y="4805640"/>
            <a:ext cx="384900" cy="2250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7016400" y="4805640"/>
            <a:ext cx="364800" cy="225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6630840" y="5234400"/>
            <a:ext cx="384900" cy="22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7016400" y="5234400"/>
            <a:ext cx="364800" cy="225000"/>
          </a:xfrm>
          <a:prstGeom prst="rect">
            <a:avLst/>
          </a:prstGeom>
          <a:solidFill>
            <a:srgbClr val="20D5E8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7329960" y="4304880"/>
            <a:ext cx="56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7351920" y="4733640"/>
            <a:ext cx="783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Médio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7350120" y="5177520"/>
            <a:ext cx="681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/>
          <p:nvPr/>
        </p:nvSpPr>
        <p:spPr>
          <a:xfrm>
            <a:off x="988920" y="6097163"/>
            <a:ext cx="4060800" cy="661200"/>
          </a:xfrm>
          <a:prstGeom prst="rect">
            <a:avLst/>
          </a:prstGeom>
          <a:gradFill>
            <a:gsLst>
              <a:gs pos="0">
                <a:srgbClr val="FFFFFF"/>
              </a:gs>
              <a:gs pos="7000">
                <a:srgbClr val="FFFFFF"/>
              </a:gs>
              <a:gs pos="54000">
                <a:srgbClr val="4A86E8"/>
              </a:gs>
              <a:gs pos="98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85" y="2378250"/>
            <a:ext cx="4611239" cy="137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9"/>
          <p:cNvCxnSpPr/>
          <p:nvPr/>
        </p:nvCxnSpPr>
        <p:spPr>
          <a:xfrm>
            <a:off x="2623750" y="2409250"/>
            <a:ext cx="600" cy="43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88" name="Google Shape;288;p39"/>
          <p:cNvCxnSpPr/>
          <p:nvPr/>
        </p:nvCxnSpPr>
        <p:spPr>
          <a:xfrm>
            <a:off x="3273489" y="2421084"/>
            <a:ext cx="600" cy="433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3843625" y="2468934"/>
            <a:ext cx="600" cy="427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90" name="Google Shape;290;p39"/>
          <p:cNvCxnSpPr/>
          <p:nvPr/>
        </p:nvCxnSpPr>
        <p:spPr>
          <a:xfrm>
            <a:off x="5045825" y="2409251"/>
            <a:ext cx="600" cy="3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91" name="Google Shape;291;p39"/>
          <p:cNvCxnSpPr/>
          <p:nvPr/>
        </p:nvCxnSpPr>
        <p:spPr>
          <a:xfrm>
            <a:off x="1014725" y="2406600"/>
            <a:ext cx="0" cy="4351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8242200" y="3166200"/>
            <a:ext cx="3794760" cy="313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os valores da função BoxPlot (Quartis e outliers)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Basta escolher as variáveis de cada dataset ele cria as MFs automaticamente (por enquanto somente 5MFs 3 níveis)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8242200" y="373680"/>
            <a:ext cx="36608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FUNÇÕES DE PERTINENCIA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8322120" y="23126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320" y="1717920"/>
            <a:ext cx="4640760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4">
            <a:alphaModFix/>
          </a:blip>
          <a:srcRect b="52705" l="0" r="50863" t="0"/>
          <a:stretch/>
        </p:blipFill>
        <p:spPr>
          <a:xfrm>
            <a:off x="2653200" y="4805640"/>
            <a:ext cx="2859840" cy="171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0"/>
          <p:cNvCxnSpPr/>
          <p:nvPr/>
        </p:nvCxnSpPr>
        <p:spPr>
          <a:xfrm>
            <a:off x="3938760" y="3827880"/>
            <a:ext cx="360" cy="30301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02" name="Google Shape;302;p40"/>
          <p:cNvCxnSpPr/>
          <p:nvPr/>
        </p:nvCxnSpPr>
        <p:spPr>
          <a:xfrm>
            <a:off x="4240800" y="389232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03" name="Google Shape;303;p40"/>
          <p:cNvCxnSpPr/>
          <p:nvPr/>
        </p:nvCxnSpPr>
        <p:spPr>
          <a:xfrm>
            <a:off x="4504320" y="386604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04" name="Google Shape;304;p40"/>
          <p:cNvCxnSpPr/>
          <p:nvPr/>
        </p:nvCxnSpPr>
        <p:spPr>
          <a:xfrm>
            <a:off x="5330880" y="3725280"/>
            <a:ext cx="360" cy="31327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05" name="Google Shape;305;p40"/>
          <p:cNvCxnSpPr/>
          <p:nvPr/>
        </p:nvCxnSpPr>
        <p:spPr>
          <a:xfrm>
            <a:off x="3115080" y="3699000"/>
            <a:ext cx="360" cy="31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306" name="Google Shape;306;p40"/>
          <p:cNvPicPr preferRelativeResize="0"/>
          <p:nvPr/>
        </p:nvPicPr>
        <p:blipFill rotWithShape="1">
          <a:blip r:embed="rId4">
            <a:alphaModFix/>
          </a:blip>
          <a:srcRect b="52705" l="52512" r="0" t="0"/>
          <a:stretch/>
        </p:blipFill>
        <p:spPr>
          <a:xfrm>
            <a:off x="3046680" y="96840"/>
            <a:ext cx="2764800" cy="169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0"/>
          <p:cNvCxnSpPr/>
          <p:nvPr/>
        </p:nvCxnSpPr>
        <p:spPr>
          <a:xfrm>
            <a:off x="4252320" y="-8280"/>
            <a:ext cx="360" cy="30297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08" name="Google Shape;308;p40"/>
          <p:cNvCxnSpPr/>
          <p:nvPr/>
        </p:nvCxnSpPr>
        <p:spPr>
          <a:xfrm>
            <a:off x="4568760" y="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09" name="Google Shape;309;p40"/>
          <p:cNvCxnSpPr/>
          <p:nvPr/>
        </p:nvCxnSpPr>
        <p:spPr>
          <a:xfrm>
            <a:off x="4841280" y="3348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10" name="Google Shape;310;p40"/>
          <p:cNvCxnSpPr/>
          <p:nvPr/>
        </p:nvCxnSpPr>
        <p:spPr>
          <a:xfrm>
            <a:off x="5588640" y="-8280"/>
            <a:ext cx="360" cy="27338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11" name="Google Shape;311;p40"/>
          <p:cNvCxnSpPr/>
          <p:nvPr/>
        </p:nvCxnSpPr>
        <p:spPr>
          <a:xfrm>
            <a:off x="3364200" y="-403920"/>
            <a:ext cx="360" cy="31586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12" name="Google Shape;312;p40"/>
          <p:cNvSpPr/>
          <p:nvPr/>
        </p:nvSpPr>
        <p:spPr>
          <a:xfrm>
            <a:off x="6630840" y="4376880"/>
            <a:ext cx="749880" cy="2250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0"/>
          <p:cNvSpPr/>
          <p:nvPr/>
        </p:nvSpPr>
        <p:spPr>
          <a:xfrm>
            <a:off x="6630840" y="4805640"/>
            <a:ext cx="384840" cy="2250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7016400" y="4805640"/>
            <a:ext cx="364680" cy="225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"/>
          <p:cNvSpPr/>
          <p:nvPr/>
        </p:nvSpPr>
        <p:spPr>
          <a:xfrm>
            <a:off x="6630840" y="5234400"/>
            <a:ext cx="384840" cy="22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0"/>
          <p:cNvSpPr/>
          <p:nvPr/>
        </p:nvSpPr>
        <p:spPr>
          <a:xfrm>
            <a:off x="7016400" y="5234400"/>
            <a:ext cx="364680" cy="225000"/>
          </a:xfrm>
          <a:prstGeom prst="rect">
            <a:avLst/>
          </a:prstGeom>
          <a:solidFill>
            <a:srgbClr val="20D5E8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/>
          <p:nvPr/>
        </p:nvSpPr>
        <p:spPr>
          <a:xfrm>
            <a:off x="7329960" y="4304880"/>
            <a:ext cx="560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7351920" y="4733640"/>
            <a:ext cx="7830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Médio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7350120" y="5177520"/>
            <a:ext cx="681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40"/>
          <p:cNvCxnSpPr/>
          <p:nvPr/>
        </p:nvCxnSpPr>
        <p:spPr>
          <a:xfrm flipH="1" rot="10800000">
            <a:off x="4122720" y="-8280"/>
            <a:ext cx="360" cy="6936480"/>
          </a:xfrm>
          <a:prstGeom prst="straightConnector1">
            <a:avLst/>
          </a:prstGeom>
          <a:noFill/>
          <a:ln cap="flat" cmpd="sng" w="572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21" name="Google Shape;321;p40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8242200" y="3166200"/>
            <a:ext cx="3794760" cy="313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os valores da função BoxPlot (Quartis e outliers)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Basta escolher as variáveis de cada dataset ele cria as MFs automaticamente (por enquanto somente 5MFs 3 níveis)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8242200" y="373680"/>
            <a:ext cx="36608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FUNÇÕES DE PERTINENCIA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8322120" y="23126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320" y="1717920"/>
            <a:ext cx="4640760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 rotWithShape="1">
          <a:blip r:embed="rId4">
            <a:alphaModFix/>
          </a:blip>
          <a:srcRect b="52705" l="0" r="50863" t="0"/>
          <a:stretch/>
        </p:blipFill>
        <p:spPr>
          <a:xfrm>
            <a:off x="2653200" y="4805640"/>
            <a:ext cx="2859840" cy="171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1"/>
          <p:cNvCxnSpPr/>
          <p:nvPr/>
        </p:nvCxnSpPr>
        <p:spPr>
          <a:xfrm>
            <a:off x="3938760" y="3827880"/>
            <a:ext cx="360" cy="30301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34" name="Google Shape;334;p41"/>
          <p:cNvCxnSpPr/>
          <p:nvPr/>
        </p:nvCxnSpPr>
        <p:spPr>
          <a:xfrm>
            <a:off x="4240800" y="389232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35" name="Google Shape;335;p41"/>
          <p:cNvCxnSpPr/>
          <p:nvPr/>
        </p:nvCxnSpPr>
        <p:spPr>
          <a:xfrm>
            <a:off x="4504320" y="386604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36" name="Google Shape;336;p41"/>
          <p:cNvCxnSpPr/>
          <p:nvPr/>
        </p:nvCxnSpPr>
        <p:spPr>
          <a:xfrm>
            <a:off x="5330880" y="3725280"/>
            <a:ext cx="360" cy="31327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37" name="Google Shape;337;p41"/>
          <p:cNvCxnSpPr/>
          <p:nvPr/>
        </p:nvCxnSpPr>
        <p:spPr>
          <a:xfrm>
            <a:off x="3115080" y="3699000"/>
            <a:ext cx="360" cy="31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338" name="Google Shape;338;p41"/>
          <p:cNvPicPr preferRelativeResize="0"/>
          <p:nvPr/>
        </p:nvPicPr>
        <p:blipFill rotWithShape="1">
          <a:blip r:embed="rId4">
            <a:alphaModFix/>
          </a:blip>
          <a:srcRect b="52705" l="52512" r="0" t="0"/>
          <a:stretch/>
        </p:blipFill>
        <p:spPr>
          <a:xfrm>
            <a:off x="3046680" y="96840"/>
            <a:ext cx="2764800" cy="169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1"/>
          <p:cNvCxnSpPr/>
          <p:nvPr/>
        </p:nvCxnSpPr>
        <p:spPr>
          <a:xfrm>
            <a:off x="4252320" y="-8280"/>
            <a:ext cx="360" cy="30297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40" name="Google Shape;340;p41"/>
          <p:cNvCxnSpPr/>
          <p:nvPr/>
        </p:nvCxnSpPr>
        <p:spPr>
          <a:xfrm>
            <a:off x="4568760" y="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41" name="Google Shape;341;p41"/>
          <p:cNvCxnSpPr/>
          <p:nvPr/>
        </p:nvCxnSpPr>
        <p:spPr>
          <a:xfrm>
            <a:off x="4841280" y="3348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42" name="Google Shape;342;p41"/>
          <p:cNvCxnSpPr/>
          <p:nvPr/>
        </p:nvCxnSpPr>
        <p:spPr>
          <a:xfrm>
            <a:off x="5588640" y="-8280"/>
            <a:ext cx="360" cy="27338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43" name="Google Shape;343;p41"/>
          <p:cNvCxnSpPr/>
          <p:nvPr/>
        </p:nvCxnSpPr>
        <p:spPr>
          <a:xfrm>
            <a:off x="3364200" y="-403920"/>
            <a:ext cx="360" cy="31586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44" name="Google Shape;344;p41"/>
          <p:cNvSpPr/>
          <p:nvPr/>
        </p:nvSpPr>
        <p:spPr>
          <a:xfrm>
            <a:off x="6630840" y="4376880"/>
            <a:ext cx="749880" cy="2250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1"/>
          <p:cNvSpPr/>
          <p:nvPr/>
        </p:nvSpPr>
        <p:spPr>
          <a:xfrm>
            <a:off x="6630840" y="4805640"/>
            <a:ext cx="384840" cy="2250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"/>
          <p:cNvSpPr/>
          <p:nvPr/>
        </p:nvSpPr>
        <p:spPr>
          <a:xfrm>
            <a:off x="7016400" y="4805640"/>
            <a:ext cx="364680" cy="225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6630840" y="5234400"/>
            <a:ext cx="384840" cy="22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/>
          <p:nvPr/>
        </p:nvSpPr>
        <p:spPr>
          <a:xfrm>
            <a:off x="7016400" y="5234400"/>
            <a:ext cx="364680" cy="225000"/>
          </a:xfrm>
          <a:prstGeom prst="rect">
            <a:avLst/>
          </a:prstGeom>
          <a:solidFill>
            <a:srgbClr val="20D5E8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7329960" y="4304880"/>
            <a:ext cx="560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7351920" y="4733640"/>
            <a:ext cx="7830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Médio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7350120" y="5177520"/>
            <a:ext cx="681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41"/>
          <p:cNvCxnSpPr/>
          <p:nvPr/>
        </p:nvCxnSpPr>
        <p:spPr>
          <a:xfrm flipH="1" rot="10800000">
            <a:off x="3234960" y="-8280"/>
            <a:ext cx="360" cy="6936480"/>
          </a:xfrm>
          <a:prstGeom prst="straightConnector1">
            <a:avLst/>
          </a:prstGeom>
          <a:noFill/>
          <a:ln cap="flat" cmpd="sng" w="572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53" name="Google Shape;353;p41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/>
          <p:nvPr/>
        </p:nvSpPr>
        <p:spPr>
          <a:xfrm>
            <a:off x="8242200" y="3166200"/>
            <a:ext cx="3794760" cy="313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os valores da função BoxPlot (Quartis e outliers)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Basta escolher as variáveis de cada dataset ele cria as MFs automaticamente (por enquanto somente 5MFs 3 níveis)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8242200" y="373680"/>
            <a:ext cx="36608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FUNÇÕES DE PERTINENCIA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8322120" y="23126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320" y="1717920"/>
            <a:ext cx="4640760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4">
            <a:alphaModFix/>
          </a:blip>
          <a:srcRect b="52705" l="0" r="50863" t="0"/>
          <a:stretch/>
        </p:blipFill>
        <p:spPr>
          <a:xfrm>
            <a:off x="2653200" y="4805640"/>
            <a:ext cx="2859840" cy="171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2"/>
          <p:cNvCxnSpPr/>
          <p:nvPr/>
        </p:nvCxnSpPr>
        <p:spPr>
          <a:xfrm>
            <a:off x="3938760" y="3827880"/>
            <a:ext cx="360" cy="30301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66" name="Google Shape;366;p42"/>
          <p:cNvCxnSpPr/>
          <p:nvPr/>
        </p:nvCxnSpPr>
        <p:spPr>
          <a:xfrm>
            <a:off x="4240800" y="389232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67" name="Google Shape;367;p42"/>
          <p:cNvCxnSpPr/>
          <p:nvPr/>
        </p:nvCxnSpPr>
        <p:spPr>
          <a:xfrm>
            <a:off x="4504320" y="386604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68" name="Google Shape;368;p42"/>
          <p:cNvCxnSpPr/>
          <p:nvPr/>
        </p:nvCxnSpPr>
        <p:spPr>
          <a:xfrm>
            <a:off x="5330880" y="3725280"/>
            <a:ext cx="360" cy="31327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69" name="Google Shape;369;p42"/>
          <p:cNvCxnSpPr/>
          <p:nvPr/>
        </p:nvCxnSpPr>
        <p:spPr>
          <a:xfrm>
            <a:off x="3115080" y="3699000"/>
            <a:ext cx="360" cy="31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370" name="Google Shape;370;p42"/>
          <p:cNvPicPr preferRelativeResize="0"/>
          <p:nvPr/>
        </p:nvPicPr>
        <p:blipFill rotWithShape="1">
          <a:blip r:embed="rId4">
            <a:alphaModFix/>
          </a:blip>
          <a:srcRect b="52705" l="52512" r="0" t="0"/>
          <a:stretch/>
        </p:blipFill>
        <p:spPr>
          <a:xfrm>
            <a:off x="3046680" y="96840"/>
            <a:ext cx="2764800" cy="169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2"/>
          <p:cNvCxnSpPr/>
          <p:nvPr/>
        </p:nvCxnSpPr>
        <p:spPr>
          <a:xfrm>
            <a:off x="4252320" y="-8280"/>
            <a:ext cx="360" cy="30297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72" name="Google Shape;372;p42"/>
          <p:cNvCxnSpPr/>
          <p:nvPr/>
        </p:nvCxnSpPr>
        <p:spPr>
          <a:xfrm>
            <a:off x="4568760" y="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73" name="Google Shape;373;p42"/>
          <p:cNvCxnSpPr/>
          <p:nvPr/>
        </p:nvCxnSpPr>
        <p:spPr>
          <a:xfrm>
            <a:off x="4841280" y="3348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74" name="Google Shape;374;p42"/>
          <p:cNvCxnSpPr/>
          <p:nvPr/>
        </p:nvCxnSpPr>
        <p:spPr>
          <a:xfrm>
            <a:off x="5588640" y="-8280"/>
            <a:ext cx="360" cy="27338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75" name="Google Shape;375;p42"/>
          <p:cNvCxnSpPr/>
          <p:nvPr/>
        </p:nvCxnSpPr>
        <p:spPr>
          <a:xfrm>
            <a:off x="3364200" y="-403920"/>
            <a:ext cx="360" cy="31586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76" name="Google Shape;376;p42"/>
          <p:cNvSpPr/>
          <p:nvPr/>
        </p:nvSpPr>
        <p:spPr>
          <a:xfrm>
            <a:off x="6630840" y="4376880"/>
            <a:ext cx="749880" cy="2250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6630840" y="4805640"/>
            <a:ext cx="384840" cy="2250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/>
          <p:nvPr/>
        </p:nvSpPr>
        <p:spPr>
          <a:xfrm>
            <a:off x="7016400" y="4805640"/>
            <a:ext cx="364680" cy="225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/>
          <p:nvPr/>
        </p:nvSpPr>
        <p:spPr>
          <a:xfrm>
            <a:off x="6630840" y="5234400"/>
            <a:ext cx="384840" cy="22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2"/>
          <p:cNvSpPr/>
          <p:nvPr/>
        </p:nvSpPr>
        <p:spPr>
          <a:xfrm>
            <a:off x="7016400" y="5234400"/>
            <a:ext cx="364680" cy="225000"/>
          </a:xfrm>
          <a:prstGeom prst="rect">
            <a:avLst/>
          </a:prstGeom>
          <a:solidFill>
            <a:srgbClr val="20D5E8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/>
          <p:nvPr/>
        </p:nvSpPr>
        <p:spPr>
          <a:xfrm>
            <a:off x="7329960" y="4304880"/>
            <a:ext cx="560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7351920" y="4733640"/>
            <a:ext cx="7830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Médio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7350120" y="5177520"/>
            <a:ext cx="681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42"/>
          <p:cNvCxnSpPr/>
          <p:nvPr/>
        </p:nvCxnSpPr>
        <p:spPr>
          <a:xfrm flipH="1" rot="10800000">
            <a:off x="5485680" y="9000"/>
            <a:ext cx="360" cy="6936840"/>
          </a:xfrm>
          <a:prstGeom prst="straightConnector1">
            <a:avLst/>
          </a:prstGeom>
          <a:noFill/>
          <a:ln cap="flat" cmpd="sng" w="572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85" name="Google Shape;385;p42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/>
          <p:nvPr/>
        </p:nvSpPr>
        <p:spPr>
          <a:xfrm>
            <a:off x="8242200" y="3166200"/>
            <a:ext cx="3794760" cy="313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os valores da função BoxPlot (Quartis e outliers)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Basta escolher as variáveis de cada dataset ele cria as MFs automaticamente (por enquanto somente 5MFs 3 níveis)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3"/>
          <p:cNvSpPr/>
          <p:nvPr/>
        </p:nvSpPr>
        <p:spPr>
          <a:xfrm>
            <a:off x="8242200" y="373680"/>
            <a:ext cx="36608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FUNÇÕES DE PERTINENCIA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3"/>
          <p:cNvSpPr/>
          <p:nvPr/>
        </p:nvSpPr>
        <p:spPr>
          <a:xfrm>
            <a:off x="8322120" y="23126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320" y="1717920"/>
            <a:ext cx="4640760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4">
            <a:alphaModFix/>
          </a:blip>
          <a:srcRect b="52705" l="0" r="50863" t="0"/>
          <a:stretch/>
        </p:blipFill>
        <p:spPr>
          <a:xfrm>
            <a:off x="2653200" y="4805640"/>
            <a:ext cx="2859840" cy="171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43"/>
          <p:cNvCxnSpPr/>
          <p:nvPr/>
        </p:nvCxnSpPr>
        <p:spPr>
          <a:xfrm>
            <a:off x="3938760" y="3827880"/>
            <a:ext cx="360" cy="30301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98" name="Google Shape;398;p43"/>
          <p:cNvCxnSpPr/>
          <p:nvPr/>
        </p:nvCxnSpPr>
        <p:spPr>
          <a:xfrm>
            <a:off x="4240800" y="389232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4504320" y="386604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00" name="Google Shape;400;p43"/>
          <p:cNvCxnSpPr/>
          <p:nvPr/>
        </p:nvCxnSpPr>
        <p:spPr>
          <a:xfrm>
            <a:off x="5330880" y="3725280"/>
            <a:ext cx="360" cy="313272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01" name="Google Shape;401;p43"/>
          <p:cNvCxnSpPr/>
          <p:nvPr/>
        </p:nvCxnSpPr>
        <p:spPr>
          <a:xfrm>
            <a:off x="3115080" y="3699000"/>
            <a:ext cx="360" cy="31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402" name="Google Shape;402;p43"/>
          <p:cNvPicPr preferRelativeResize="0"/>
          <p:nvPr/>
        </p:nvPicPr>
        <p:blipFill rotWithShape="1">
          <a:blip r:embed="rId4">
            <a:alphaModFix/>
          </a:blip>
          <a:srcRect b="52705" l="52512" r="0" t="0"/>
          <a:stretch/>
        </p:blipFill>
        <p:spPr>
          <a:xfrm>
            <a:off x="3046680" y="96840"/>
            <a:ext cx="2764800" cy="169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3"/>
          <p:cNvCxnSpPr/>
          <p:nvPr/>
        </p:nvCxnSpPr>
        <p:spPr>
          <a:xfrm>
            <a:off x="4252320" y="-8280"/>
            <a:ext cx="360" cy="30297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04" name="Google Shape;404;p43"/>
          <p:cNvCxnSpPr/>
          <p:nvPr/>
        </p:nvCxnSpPr>
        <p:spPr>
          <a:xfrm>
            <a:off x="4568760" y="0"/>
            <a:ext cx="360" cy="30358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05" name="Google Shape;405;p43"/>
          <p:cNvCxnSpPr/>
          <p:nvPr/>
        </p:nvCxnSpPr>
        <p:spPr>
          <a:xfrm>
            <a:off x="4841280" y="33480"/>
            <a:ext cx="360" cy="29919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06" name="Google Shape;406;p43"/>
          <p:cNvCxnSpPr/>
          <p:nvPr/>
        </p:nvCxnSpPr>
        <p:spPr>
          <a:xfrm>
            <a:off x="5588640" y="-8280"/>
            <a:ext cx="360" cy="27338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07" name="Google Shape;407;p43"/>
          <p:cNvCxnSpPr/>
          <p:nvPr/>
        </p:nvCxnSpPr>
        <p:spPr>
          <a:xfrm>
            <a:off x="3364200" y="-403920"/>
            <a:ext cx="360" cy="315864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408" name="Google Shape;408;p43"/>
          <p:cNvSpPr/>
          <p:nvPr/>
        </p:nvSpPr>
        <p:spPr>
          <a:xfrm>
            <a:off x="6630840" y="4376880"/>
            <a:ext cx="749880" cy="2250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6630840" y="4805640"/>
            <a:ext cx="384840" cy="2250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"/>
          <p:cNvSpPr/>
          <p:nvPr/>
        </p:nvSpPr>
        <p:spPr>
          <a:xfrm>
            <a:off x="7016400" y="4805640"/>
            <a:ext cx="364680" cy="225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6630840" y="5234400"/>
            <a:ext cx="384840" cy="22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/>
          <p:nvPr/>
        </p:nvSpPr>
        <p:spPr>
          <a:xfrm>
            <a:off x="7016400" y="5234400"/>
            <a:ext cx="364680" cy="225000"/>
          </a:xfrm>
          <a:prstGeom prst="rect">
            <a:avLst/>
          </a:prstGeom>
          <a:solidFill>
            <a:srgbClr val="20D5E8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7329960" y="4304880"/>
            <a:ext cx="560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7351920" y="4733640"/>
            <a:ext cx="7830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Médio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3"/>
          <p:cNvSpPr/>
          <p:nvPr/>
        </p:nvSpPr>
        <p:spPr>
          <a:xfrm>
            <a:off x="7350120" y="5177520"/>
            <a:ext cx="681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43"/>
          <p:cNvCxnSpPr/>
          <p:nvPr/>
        </p:nvCxnSpPr>
        <p:spPr>
          <a:xfrm flipH="1" rot="10800000">
            <a:off x="2549160" y="-8280"/>
            <a:ext cx="360" cy="6936480"/>
          </a:xfrm>
          <a:prstGeom prst="straightConnector1">
            <a:avLst/>
          </a:prstGeom>
          <a:noFill/>
          <a:ln cap="flat" cmpd="sng" w="572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417" name="Google Shape;417;p43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/>
          <p:nvPr/>
        </p:nvSpPr>
        <p:spPr>
          <a:xfrm>
            <a:off x="8242200" y="2638800"/>
            <a:ext cx="3794760" cy="466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Regras padrão (5), apontando para uma saída contendo 3 MFs (0..100)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pesos são calculados para cada Variável de entrada (regras) utilizando o ks.test()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Após verificar a DIFERENÇA DA DISTRIBUIÇÃO NORMAL de cada variável, o p-valor de cada uma é normalizada dentro de todas (0..1)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4"/>
          <p:cNvSpPr/>
          <p:nvPr/>
        </p:nvSpPr>
        <p:spPr>
          <a:xfrm>
            <a:off x="8242200" y="373680"/>
            <a:ext cx="36608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GERAÇÃO DAS REGRAS E DOS PESOS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4"/>
          <p:cNvSpPr/>
          <p:nvPr/>
        </p:nvSpPr>
        <p:spPr>
          <a:xfrm>
            <a:off x="8322120" y="23126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6720"/>
            <a:ext cx="8029440" cy="50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/>
          <p:nvPr/>
        </p:nvSpPr>
        <p:spPr>
          <a:xfrm>
            <a:off x="4294440" y="48600"/>
            <a:ext cx="366084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VISÃO DO PROCESSO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/>
          <p:nvPr/>
        </p:nvSpPr>
        <p:spPr>
          <a:xfrm>
            <a:off x="5025240" y="132336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880" y="2316600"/>
            <a:ext cx="11591640" cy="394776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5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8242200" y="1440000"/>
            <a:ext cx="3368880" cy="588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Prever a chuva sem depender de modelos genéricos (não locais)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Rede terrestre de sondas/estações é precária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Afeta atividades dependentes de chuva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Criar um método de previsão de chuva capaz de ser executado em plataformas digitais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Utilizar somente sensores locais e histórico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8534520" y="373680"/>
            <a:ext cx="336888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PROBLEMA 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8612280" y="10332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7994" r="12867" t="0"/>
          <a:stretch/>
        </p:blipFill>
        <p:spPr>
          <a:xfrm>
            <a:off x="0" y="0"/>
            <a:ext cx="814068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/>
          <p:nvPr/>
        </p:nvSpPr>
        <p:spPr>
          <a:xfrm>
            <a:off x="8242200" y="1653840"/>
            <a:ext cx="3794760" cy="466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o mesmo conjunto de variáveis foram testados 4 tipos de entrada no ultimo ano (ultimos 365 dias do dataset)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– ultimos 90 dias (uma estação do ano)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– ultimos 180 dias (duas estações do ano (Latitude))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 – ultimos 365 dias (todas as estações do ano)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– TODO o período até então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6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8242200" y="13190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01288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/>
          <p:nvPr/>
        </p:nvSpPr>
        <p:spPr>
          <a:xfrm>
            <a:off x="8242200" y="1653840"/>
            <a:ext cx="379476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– ultimos 90 dias (uma estação do ano)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7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90 DIAS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8242200" y="13190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0" y="281520"/>
            <a:ext cx="4086000" cy="117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5720" y="17640"/>
            <a:ext cx="4236480" cy="264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0" y="2542680"/>
            <a:ext cx="3295440" cy="37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0000" y="271404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920" y="277056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0000" y="450468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1120" y="4512600"/>
            <a:ext cx="3149640" cy="1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/>
          <p:nvPr/>
        </p:nvSpPr>
        <p:spPr>
          <a:xfrm>
            <a:off x="8242200" y="1653840"/>
            <a:ext cx="379476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– ultimos 180 dias (duas estações do ano (Latitude))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180 DIAS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8242200" y="13190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0" y="167400"/>
            <a:ext cx="4142880" cy="119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8080" y="0"/>
            <a:ext cx="4142880" cy="258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960" y="2585880"/>
            <a:ext cx="3352320" cy="38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0000" y="271404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920" y="277056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0000" y="450468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1120" y="4512600"/>
            <a:ext cx="3149640" cy="1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/>
          <p:nvPr/>
        </p:nvSpPr>
        <p:spPr>
          <a:xfrm>
            <a:off x="8242200" y="1653840"/>
            <a:ext cx="379476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 – ultimos 365 dias (todas as estações do ano)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365 DIAS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9"/>
          <p:cNvSpPr/>
          <p:nvPr/>
        </p:nvSpPr>
        <p:spPr>
          <a:xfrm>
            <a:off x="8242200" y="13190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840" y="0"/>
            <a:ext cx="4113000" cy="256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3240"/>
            <a:ext cx="4171680" cy="11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400" y="2403360"/>
            <a:ext cx="3295440" cy="3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0000" y="271404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920" y="277056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0000" y="450468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1120" y="4512600"/>
            <a:ext cx="3149640" cy="1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/>
          <p:nvPr/>
        </p:nvSpPr>
        <p:spPr>
          <a:xfrm>
            <a:off x="8242200" y="1653840"/>
            <a:ext cx="3794760" cy="39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– TODO o período até então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Cumulativo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0"/>
          <p:cNvSpPr/>
          <p:nvPr/>
        </p:nvSpPr>
        <p:spPr>
          <a:xfrm>
            <a:off x="8242200" y="131904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920"/>
            <a:ext cx="4066920" cy="113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280" y="3960"/>
            <a:ext cx="3974760" cy="248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760" y="2298240"/>
            <a:ext cx="3419280" cy="38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0000" y="271404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920" y="277056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0000" y="4504680"/>
            <a:ext cx="311796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1120" y="4512600"/>
            <a:ext cx="3149640" cy="1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/>
          <p:nvPr/>
        </p:nvSpPr>
        <p:spPr>
          <a:xfrm>
            <a:off x="8242200" y="2642760"/>
            <a:ext cx="3794760" cy="344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análise móvel de 365 dias gera mais previsões corretas que os outros períodos (inclusive o período todo)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sistema se mantém relativamente constante com os mais diversos cenários e climas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tende a over-fitting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8242200" y="373680"/>
            <a:ext cx="366084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CONCLUSÕES POSSÍVEIS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8242200" y="16632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 rotWithShape="1">
          <a:blip r:embed="rId3">
            <a:alphaModFix/>
          </a:blip>
          <a:srcRect b="0" l="0" r="5605" t="0"/>
          <a:stretch/>
        </p:blipFill>
        <p:spPr>
          <a:xfrm>
            <a:off x="0" y="0"/>
            <a:ext cx="80917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1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/>
          <p:nvPr/>
        </p:nvSpPr>
        <p:spPr>
          <a:xfrm>
            <a:off x="8322120" y="1996920"/>
            <a:ext cx="379476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há seleção de variáveis automática (somente com conhecimento de domínio)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de pesos talvez não seja o mais adequado (AHP possível)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existe sazonalidade calculada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acomoda dados faltantes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2"/>
          <p:cNvSpPr/>
          <p:nvPr/>
        </p:nvSpPr>
        <p:spPr>
          <a:xfrm>
            <a:off x="8242200" y="373680"/>
            <a:ext cx="366084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FRAGILIDADES e DEFICIÊNCIAS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2"/>
          <p:cNvSpPr/>
          <p:nvPr/>
        </p:nvSpPr>
        <p:spPr>
          <a:xfrm>
            <a:off x="8322120" y="172368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/>
          </a:blip>
          <a:srcRect b="0" l="0" r="37695" t="0"/>
          <a:stretch/>
        </p:blipFill>
        <p:spPr>
          <a:xfrm>
            <a:off x="0" y="0"/>
            <a:ext cx="81590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2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4052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3"/>
          <p:cNvSpPr/>
          <p:nvPr/>
        </p:nvSpPr>
        <p:spPr>
          <a:xfrm>
            <a:off x="125" y="175"/>
            <a:ext cx="12191700" cy="68577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000000">
                  <a:alpha val="9098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3"/>
          <p:cNvSpPr/>
          <p:nvPr/>
        </p:nvSpPr>
        <p:spPr>
          <a:xfrm>
            <a:off x="8534520" y="1059480"/>
            <a:ext cx="307656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@yurisa2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8661240" y="22860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025" y="2758119"/>
            <a:ext cx="6242799" cy="34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4052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000000">
                  <a:alpha val="9098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4"/>
          <p:cNvSpPr/>
          <p:nvPr/>
        </p:nvSpPr>
        <p:spPr>
          <a:xfrm>
            <a:off x="8173800" y="13320"/>
            <a:ext cx="307656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/>
          <p:nvPr/>
        </p:nvSpPr>
        <p:spPr>
          <a:xfrm>
            <a:off x="6805080" y="1071720"/>
            <a:ext cx="5386320" cy="578592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ALVES, Aj.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EFLL (Embedded Fuzzy Logic Library) is a standard library for Embedded Systems. </a:t>
            </a: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Disponível em: &lt;https://github.com/zerokol/eFLL&gt;. Acesso em: 20 set. 2018.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BRASIL. Lei 12.527, de 18 de novembro de 2011. Regula o acesso a informações previsto no inciso XXXIII do art. 5º, no inciso II do § 3º do art. 37 e no § 2º do art. 216 da Constituição Federal; e dispositivos da Lei nº 8.159, de 8 de janeiro de 1991; e dá outras providências. Disponível em: . Acesso em: 22 set. 2018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CPTEC/INPE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Nota da Coordenação-Geral do CPTEC/INPE sobre a implementação operacional do modelo regional operacional do CPTEC - modelo regional WRF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IBGE.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IBGE apresenta nova área territorial brasileira: 8.515.767,049 km². </a:t>
            </a: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2012. Disponível em: &lt;https://agenciadenoticias.ibge.gov.br/agencia-sala-de-imprensa/2013-agencia-de-noticias/releases/14318-asi-ibge-apresenta-nova-area-territorial-brasileira-8515767049-km&gt;. Acesso em: 20 set. 2018.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INMET,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NOTA TÉCNICA No. 001/2011</a:t>
            </a: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/SEGER/LAIME/CSC/INMET 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GARIBALDI, Jon, Chao Chen and Tajul Razak (2017). FuzzyR: Fuzzy Logic Toolkit for R. R package version 2.1.  </a:t>
            </a:r>
            <a:r>
              <a:rPr b="0" i="0" lang="pt-BR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https://CRAN.R-project.org/package=FuzzyR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SOMIA A. Asklany, KHALED Elhelow, I.K. YOUSSEF, M. Abd El-wahab,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Rainfall events prediction using rule-based fuzzy inference system</a:t>
            </a: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Atmospheric Research, Volume 101, Issues 1?2, 2011, Pages 228-236,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RURALBAN (Sumidouro/rj).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ESTAÇÃO METEOROLÓGICA COMPLETA COM DISPLAY TOUCH-SCREEN. </a:t>
            </a: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Disponível em: &lt;https://www.ruralban.com/pesos-e-medidas/outros/estacao-metereologica-completa-com-display-touch-screen&gt;. Acesso em: 20 set. 2018.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SÁ, Yuri Vasconcelos de Almeida.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RainfallSorocaba | Kaggle. </a:t>
            </a:r>
            <a:r>
              <a:rPr b="0" i="0" lang="pt-B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2018. Disponível em: &lt;https://www.kaggle.com/yurisa2/rainfallsorocaba&gt;. Acesso em: 24 set. 2018.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8242200" y="1440000"/>
            <a:ext cx="3369000" cy="5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Modelos simples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Poder de computação limitado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Sem possibilidade re-treino local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Hardware padrão (sem customizações)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Iterações são condicionadas ao tempo de execução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8534520" y="373680"/>
            <a:ext cx="3369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Calibri"/>
                <a:ea typeface="Calibri"/>
                <a:cs typeface="Calibri"/>
                <a:sym typeface="Calibri"/>
              </a:rPr>
              <a:t>RESTRIÇÕES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8612280" y="1033200"/>
            <a:ext cx="1606200" cy="966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b="0" l="7993" r="12867" t="0"/>
          <a:stretch/>
        </p:blipFill>
        <p:spPr>
          <a:xfrm>
            <a:off x="0" y="0"/>
            <a:ext cx="814068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8242200" y="1935360"/>
            <a:ext cx="3368880" cy="4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Utilizar fuzzy como base (funciona em sistemas digitais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embarcados</a:t>
            </a: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Utilizar um modelo Fuzzy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Dinâmico</a:t>
            </a: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seja alimentado por métodos estatísticos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Criar e testar o modelo em no Software Livre 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/>
          <p:nvPr/>
        </p:nvSpPr>
        <p:spPr>
          <a:xfrm>
            <a:off x="8534520" y="373680"/>
            <a:ext cx="336888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PROPOSTA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/>
          <p:nvPr/>
        </p:nvSpPr>
        <p:spPr>
          <a:xfrm>
            <a:off x="8612280" y="10332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 b="109" l="10854" r="-10854" t="-110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8242200" y="1935360"/>
            <a:ext cx="3368880" cy="283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 do InMET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Estação de Sorocaba (A713)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 de 2006-2018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8534520" y="373680"/>
            <a:ext cx="336888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AQUISIÇÃO DOS DADOS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0" l="0" r="11614" t="0"/>
          <a:stretch/>
        </p:blipFill>
        <p:spPr>
          <a:xfrm>
            <a:off x="0" y="0"/>
            <a:ext cx="8081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/>
          <p:nvPr/>
        </p:nvSpPr>
        <p:spPr>
          <a:xfrm>
            <a:off x="8242200" y="1935360"/>
            <a:ext cx="3794760" cy="58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Obtidos através da lei de acesso a informação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Formato incompreensível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Espalhado em múltiplos arquivos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Ordem das colunas diferente entre os arquivos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Conversão para um modelo de dupla chave.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variável em uma só coluna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Identificada pelas duas primeiras colunas (dia-hora)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8534520" y="373680"/>
            <a:ext cx="33690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BRUTOS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0" l="0" r="31309" t="0"/>
          <a:stretch/>
        </p:blipFill>
        <p:spPr>
          <a:xfrm>
            <a:off x="0" y="0"/>
            <a:ext cx="3794760" cy="267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 rotWithShape="1">
          <a:blip r:embed="rId4">
            <a:alphaModFix/>
          </a:blip>
          <a:srcRect b="0" l="0" r="29760" t="0"/>
          <a:stretch/>
        </p:blipFill>
        <p:spPr>
          <a:xfrm>
            <a:off x="1239840" y="1983600"/>
            <a:ext cx="4568040" cy="19980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60">
              <a:srgbClr val="000000">
                <a:alpha val="40000"/>
              </a:srgbClr>
            </a:outerShdw>
          </a:effectLst>
        </p:spPr>
      </p:pic>
      <p:pic>
        <p:nvPicPr>
          <p:cNvPr id="178" name="Google Shape;178;p32"/>
          <p:cNvPicPr preferRelativeResize="0"/>
          <p:nvPr/>
        </p:nvPicPr>
        <p:blipFill rotWithShape="1">
          <a:blip r:embed="rId5">
            <a:alphaModFix/>
          </a:blip>
          <a:srcRect b="0" l="0" r="36020" t="0"/>
          <a:stretch/>
        </p:blipFill>
        <p:spPr>
          <a:xfrm>
            <a:off x="2206440" y="2674440"/>
            <a:ext cx="4620600" cy="227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0" y="558220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" y="55832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550" y="55833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8242200" y="1935360"/>
            <a:ext cx="3794760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Remoção de dados não confiáveis (Radiação) (aprox. 50% nulos)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Criação de mais quatro variáveis de direção do vento (</a:t>
            </a: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Quatro </a:t>
            </a: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pontos cardeais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principais (Norte, Sul, Leste e Oeste)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DECOMPOSIÇÃO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403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/>
          <p:nvPr/>
        </p:nvSpPr>
        <p:spPr>
          <a:xfrm>
            <a:off x="0" y="0"/>
            <a:ext cx="22404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094"/>
            <a:ext cx="965557" cy="12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1100"/>
            <a:ext cx="1274723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8242200" y="1935360"/>
            <a:ext cx="3794760" cy="283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 brutos por hora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Agrupamento por dia para criação de variáveis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Utilização de soma, média e delta (max() – min()).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8534520" y="373680"/>
            <a:ext cx="3368880" cy="13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AGRUPADOS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286400" cy="132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44960"/>
            <a:ext cx="780048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46640"/>
            <a:ext cx="767664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0" y="3786120"/>
            <a:ext cx="8619840" cy="117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>
          <a:xfrm>
            <a:off x="8242200" y="1935360"/>
            <a:ext cx="379476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União de todas as variáveis e seus agrupados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Criar um dataset único, coeso e indexado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8242200" y="373680"/>
            <a:ext cx="36608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RECOMPOSIÇÃO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8612280" y="1648800"/>
            <a:ext cx="1606320" cy="9648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51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0" y="279000"/>
            <a:ext cx="8180280" cy="3149640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212" name="Google Shape;2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440" y="4663080"/>
            <a:ext cx="6720840" cy="42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